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7" r:id="rId3"/>
    <p:sldId id="264" r:id="rId4"/>
    <p:sldId id="258" r:id="rId5"/>
    <p:sldId id="259" r:id="rId6"/>
    <p:sldId id="265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c:style val="2"/>
  <c:chart>
    <c:title>
      <c:overlay val="0"/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Importance Score</c:v>
                </c:pt>
              </c:strCache>
            </c:strRef>
          </c:tx>
          <c:invertIfNegative val="1"/>
          <c:cat>
            <c:strRef>
              <c:f>Sheet1!$A$2:$A$6</c:f>
              <c:strCache>
                <c:ptCount val="5"/>
                <c:pt idx="0">
                  <c:v>Physiological</c:v>
                </c:pt>
                <c:pt idx="1">
                  <c:v>Safety</c:v>
                </c:pt>
                <c:pt idx="2">
                  <c:v>Love/Belonging</c:v>
                </c:pt>
                <c:pt idx="3">
                  <c:v>Esteem</c:v>
                </c:pt>
                <c:pt idx="4">
                  <c:v>Self-Actualization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90</c:v>
                </c:pt>
                <c:pt idx="1">
                  <c:v>75</c:v>
                </c:pt>
                <c:pt idx="2">
                  <c:v>60</c:v>
                </c:pt>
                <c:pt idx="3">
                  <c:v>45</c:v>
                </c:pt>
                <c:pt idx="4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059200"/>
        <c:axId val="119060736"/>
      </c:barChart>
      <c:catAx>
        <c:axId val="1190592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9060736"/>
        <c:crosses val="autoZero"/>
        <c:auto val="1"/>
        <c:lblAlgn val="ctr"/>
        <c:lblOffset val="100"/>
        <c:noMultiLvlLbl val="0"/>
      </c:catAx>
      <c:valAx>
        <c:axId val="1190607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9059200"/>
        <c:crosses val="autoZero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6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50292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31920" y="1327188"/>
            <a:ext cx="1280160" cy="457200"/>
          </a:xfrm>
        </p:spPr>
        <p:txBody>
          <a:bodyPr/>
          <a:lstStyle>
            <a:lvl1pPr algn="ctr">
              <a:defRPr sz="11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104936" y="5211060"/>
            <a:ext cx="4429125" cy="228600"/>
          </a:xfrm>
        </p:spPr>
        <p:txBody>
          <a:bodyPr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47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295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374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61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50292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31920" y="1325880"/>
            <a:ext cx="1280160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4679" y="5211060"/>
            <a:ext cx="4430268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3437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7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756581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92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401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4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4147" y="173736"/>
            <a:ext cx="6398514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6" y="907143"/>
            <a:ext cx="5428856" cy="50437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795258" y="6310086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82275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3736"/>
            <a:ext cx="6398514" cy="6510528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9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309360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84448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3736"/>
            <a:ext cx="8791956" cy="6510528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03120"/>
            <a:ext cx="768096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4768" y="6309360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6896" y="6309360"/>
            <a:ext cx="3950208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23382" y="6309360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51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3271" y="1765587"/>
            <a:ext cx="6801440" cy="1954644"/>
          </a:xfrm>
        </p:spPr>
        <p:txBody>
          <a:bodyPr/>
          <a:lstStyle/>
          <a:p>
            <a:r>
              <a:rPr b="1" dirty="0"/>
              <a:t>Motivational Theories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1472" y="3720230"/>
            <a:ext cx="6945290" cy="1515649"/>
          </a:xfrm>
        </p:spPr>
        <p:txBody>
          <a:bodyPr>
            <a:normAutofit/>
          </a:bodyPr>
          <a:lstStyle/>
          <a:p>
            <a:r>
              <a:rPr sz="1600" dirty="0"/>
              <a:t>Understanding What Drives Human </a:t>
            </a:r>
            <a:r>
              <a:rPr sz="1600" dirty="0" smtClean="0"/>
              <a:t>Behavior</a:t>
            </a:r>
            <a:endParaRPr lang="en-IN" sz="1600" dirty="0" smtClean="0"/>
          </a:p>
          <a:p>
            <a:r>
              <a:rPr lang="en-IN" sz="1600" dirty="0">
                <a:latin typeface="Arial" pitchFamily="34" charset="0"/>
                <a:cs typeface="Arial" pitchFamily="34" charset="0"/>
              </a:rPr>
              <a:t>By </a:t>
            </a:r>
          </a:p>
          <a:p>
            <a:r>
              <a:rPr lang="en-IN" sz="1600" b="1" dirty="0" err="1">
                <a:latin typeface="Arial" pitchFamily="34" charset="0"/>
                <a:cs typeface="Arial" pitchFamily="34" charset="0"/>
              </a:rPr>
              <a:t>Dr.</a:t>
            </a:r>
            <a:r>
              <a:rPr lang="en-IN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IN" sz="1600" b="1" dirty="0" err="1">
                <a:latin typeface="Arial" pitchFamily="34" charset="0"/>
                <a:cs typeface="Arial" pitchFamily="34" charset="0"/>
              </a:rPr>
              <a:t>Manjulata</a:t>
            </a:r>
            <a:r>
              <a:rPr lang="en-IN" sz="1600" b="1" dirty="0">
                <a:latin typeface="Arial" pitchFamily="34" charset="0"/>
                <a:cs typeface="Arial" pitchFamily="34" charset="0"/>
              </a:rPr>
              <a:t> Sao (</a:t>
            </a:r>
            <a:r>
              <a:rPr lang="en-IN" sz="1600" dirty="0">
                <a:latin typeface="Arial" pitchFamily="34" charset="0"/>
                <a:cs typeface="Arial" pitchFamily="34" charset="0"/>
              </a:rPr>
              <a:t>Asst. Professor, Commerce)</a:t>
            </a:r>
            <a:endParaRPr lang="en-IN" sz="1600" b="1" dirty="0">
              <a:latin typeface="Arial" pitchFamily="34" charset="0"/>
              <a:cs typeface="Arial" pitchFamily="34" charset="0"/>
            </a:endParaRPr>
          </a:p>
          <a:p>
            <a:r>
              <a:rPr lang="en-IN" sz="1600" smtClean="0">
                <a:latin typeface="Arial" pitchFamily="34" charset="0"/>
                <a:cs typeface="Arial" pitchFamily="34" charset="0"/>
              </a:rPr>
              <a:t>Govt</a:t>
            </a:r>
            <a:r>
              <a:rPr lang="en-IN" sz="1600" dirty="0">
                <a:latin typeface="Arial" pitchFamily="34" charset="0"/>
                <a:cs typeface="Arial" pitchFamily="34" charset="0"/>
              </a:rPr>
              <a:t>. </a:t>
            </a:r>
            <a:r>
              <a:rPr lang="en-IN" sz="1600" dirty="0" err="1">
                <a:latin typeface="Arial" pitchFamily="34" charset="0"/>
                <a:cs typeface="Arial" pitchFamily="34" charset="0"/>
              </a:rPr>
              <a:t>Dr.</a:t>
            </a:r>
            <a:r>
              <a:rPr lang="en-IN" sz="1600" dirty="0">
                <a:latin typeface="Arial" pitchFamily="34" charset="0"/>
                <a:cs typeface="Arial" pitchFamily="34" charset="0"/>
              </a:rPr>
              <a:t> W.W. Patankar Girls’ PG College, Durg (C.G.)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4590196"/>
          </a:xfrm>
        </p:spPr>
        <p:txBody>
          <a:bodyPr/>
          <a:lstStyle/>
          <a:p>
            <a:r>
              <a:rPr lang="en-IN" dirty="0" smtClean="0"/>
              <a:t>Thank you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00055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What is Motivation?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Motivation refers to the internal or external factors that stimulate desire and energy in people to be continually interested and committed to a job, role or subject.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513" y="1228299"/>
            <a:ext cx="7369791" cy="4531055"/>
          </a:xfrm>
        </p:spPr>
      </p:pic>
    </p:spTree>
    <p:extLst>
      <p:ext uri="{BB962C8B-B14F-4D97-AF65-F5344CB8AC3E}">
        <p14:creationId xmlns:p14="http://schemas.microsoft.com/office/powerpoint/2010/main" val="3302951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Major Motivational Theories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Maslow's Hierarchy of Needs</a:t>
            </a:r>
          </a:p>
          <a:p>
            <a:r>
              <a:t>2. Herzberg's Two-Factor Theory</a:t>
            </a:r>
          </a:p>
          <a:p>
            <a:r>
              <a:t>3. McClelland’s Theory of Needs</a:t>
            </a:r>
          </a:p>
          <a:p>
            <a:r>
              <a:t>4. Vroom’s Expectancy Theory</a:t>
            </a:r>
          </a:p>
          <a:p>
            <a:r>
              <a:t>5. Alderfer’s ERG Theory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Maslow's Hierarchy of Needs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Maslow proposed that individuals have five levels of needs: Physiological, Safety, Love/Belonging, Esteem, and Self-Actualization.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319" y="609601"/>
            <a:ext cx="8188657" cy="5504596"/>
          </a:xfrm>
        </p:spPr>
      </p:pic>
    </p:spTree>
    <p:extLst>
      <p:ext uri="{BB962C8B-B14F-4D97-AF65-F5344CB8AC3E}">
        <p14:creationId xmlns:p14="http://schemas.microsoft.com/office/powerpoint/2010/main" val="1930369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Herzberg's Two-Factor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This theory divides motivational factors into 'Hygiene' (e.g., salary, work conditions) and 'Motivators' (e.g., recognition, responsibility).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McClelland’s Theory of Needs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This theory identifies three primary needs: Achievement, Affiliation, and Power.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Maslow’s Hierarchy Example Distribution</a:t>
            </a:r>
          </a:p>
        </p:txBody>
      </p:sp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914400" y="1371600"/>
          <a:ext cx="73152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6</TotalTime>
  <Words>178</Words>
  <Application>Microsoft Office PowerPoint</Application>
  <PresentationFormat>On-screen Show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Savon</vt:lpstr>
      <vt:lpstr>Motivational Theories</vt:lpstr>
      <vt:lpstr>What is Motivation?</vt:lpstr>
      <vt:lpstr>PowerPoint Presentation</vt:lpstr>
      <vt:lpstr>Major Motivational Theories</vt:lpstr>
      <vt:lpstr>Maslow's Hierarchy of Needs</vt:lpstr>
      <vt:lpstr>PowerPoint Presentation</vt:lpstr>
      <vt:lpstr>Herzberg's Two-Factor Theory</vt:lpstr>
      <vt:lpstr>McClelland’s Theory of Needs</vt:lpstr>
      <vt:lpstr>Maslow’s Hierarchy Example Distribution</vt:lpstr>
      <vt:lpstr>Thank you 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Motivational Theories</dc:title>
  <dc:subject/>
  <dc:creator/>
  <cp:keywords/>
  <dc:description>generated using python-pptx</dc:description>
  <cp:lastModifiedBy>acer</cp:lastModifiedBy>
  <cp:revision>5</cp:revision>
  <dcterms:created xsi:type="dcterms:W3CDTF">2013-01-27T09:14:16Z</dcterms:created>
  <dcterms:modified xsi:type="dcterms:W3CDTF">2025-08-08T07:40:50Z</dcterms:modified>
  <cp:category/>
</cp:coreProperties>
</file>